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Lst>
  <p:sldSz cx="14630400" cy="8229600"/>
  <p:notesSz cx="8229600" cy="14630400"/>
  <p:embeddedFontLst>
    <p:embeddedFont>
      <p:font typeface="DM Sans Medium" pitchFamily="2" charset="0"/>
      <p:regular r:id="rId15"/>
    </p:embeddedFont>
    <p:embeddedFont>
      <p:font typeface="Inter"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412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83569"/>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Advance Deception Detection using Multimodal Analysis </a:t>
            </a:r>
            <a:endParaRPr lang="en-US" sz="4450" dirty="0"/>
          </a:p>
        </p:txBody>
      </p:sp>
      <p:sp>
        <p:nvSpPr>
          <p:cNvPr id="4" name="Text 1"/>
          <p:cNvSpPr/>
          <p:nvPr/>
        </p:nvSpPr>
        <p:spPr>
          <a:xfrm>
            <a:off x="6280190" y="5261052"/>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Swayam Singh, Krisha Patel, Priyanshi Airen, Aditya Kasar, Sakshi Indolia, Shailendra Aote</a:t>
            </a:r>
            <a:endParaRPr lang="en-US" sz="1750" dirty="0"/>
          </a:p>
        </p:txBody>
      </p:sp>
      <p:sp>
        <p:nvSpPr>
          <p:cNvPr id="5" name="Text 2"/>
          <p:cNvSpPr/>
          <p:nvPr/>
        </p:nvSpPr>
        <p:spPr>
          <a:xfrm>
            <a:off x="6280190" y="614743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SVKM's NMIMS, Navi Mumbai</a:t>
            </a:r>
            <a:endParaRPr lang="en-US" sz="1750" dirty="0"/>
          </a:p>
        </p:txBody>
      </p:sp>
      <p:sp>
        <p:nvSpPr>
          <p:cNvPr id="6" name="Shape 3"/>
          <p:cNvSpPr/>
          <p:nvPr/>
        </p:nvSpPr>
        <p:spPr>
          <a:xfrm>
            <a:off x="6280190" y="5965984"/>
            <a:ext cx="362903" cy="362903"/>
          </a:xfrm>
          <a:prstGeom prst="roundRect">
            <a:avLst>
              <a:gd name="adj" fmla="val 25194296"/>
            </a:avLst>
          </a:prstGeom>
          <a:noFill/>
          <a:ln w="7620">
            <a:solidFill>
              <a:srgbClr val="FFFFFF"/>
            </a:solidFill>
            <a:prstDash val="solid"/>
          </a:ln>
        </p:spPr>
        <p:txBody>
          <a:bodyPr/>
          <a:lstStyle/>
          <a:p>
            <a:endParaRPr lang="en-IN"/>
          </a:p>
        </p:txBody>
      </p:sp>
      <p:sp>
        <p:nvSpPr>
          <p:cNvPr id="9" name="Rectangle 8">
            <a:extLst>
              <a:ext uri="{FF2B5EF4-FFF2-40B4-BE49-F238E27FC236}">
                <a16:creationId xmlns:a16="http://schemas.microsoft.com/office/drawing/2014/main" id="{CCE0AF1C-20A7-B27E-642F-EE82FE76E008}"/>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
        <p:nvSpPr>
          <p:cNvPr id="10" name="Text 0">
            <a:extLst>
              <a:ext uri="{FF2B5EF4-FFF2-40B4-BE49-F238E27FC236}">
                <a16:creationId xmlns:a16="http://schemas.microsoft.com/office/drawing/2014/main" id="{1CE75569-FAEB-81B7-2885-D82A3A0CCCA5}"/>
              </a:ext>
            </a:extLst>
          </p:cNvPr>
          <p:cNvSpPr/>
          <p:nvPr/>
        </p:nvSpPr>
        <p:spPr>
          <a:xfrm>
            <a:off x="6291402" y="4365285"/>
            <a:ext cx="3931122" cy="540387"/>
          </a:xfrm>
          <a:prstGeom prst="rect">
            <a:avLst/>
          </a:prstGeom>
          <a:noFill/>
          <a:ln/>
        </p:spPr>
        <p:txBody>
          <a:bodyPr wrap="square" lIns="0" tIns="0" rIns="0" bIns="0" rtlCol="0" anchor="t"/>
          <a:lstStyle/>
          <a:p>
            <a:pPr marL="0" indent="0" algn="l">
              <a:lnSpc>
                <a:spcPts val="5550"/>
              </a:lnSpc>
              <a:buNone/>
            </a:pPr>
            <a:r>
              <a:rPr lang="en-US" sz="2000" b="1" dirty="0">
                <a:solidFill>
                  <a:srgbClr val="161613"/>
                </a:solidFill>
                <a:latin typeface="DM Sans Medium" pitchFamily="34" charset="0"/>
                <a:ea typeface="DM Sans Medium" pitchFamily="34" charset="-122"/>
                <a:cs typeface="DM Sans Medium" pitchFamily="34" charset="-120"/>
              </a:rPr>
              <a:t>ID - 3634</a:t>
            </a:r>
            <a:endParaRPr lang="en-US" sz="2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0263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Limitations &amp; Future Enhancements</a:t>
            </a:r>
            <a:endParaRPr lang="en-US" sz="4450" dirty="0"/>
          </a:p>
        </p:txBody>
      </p:sp>
      <p:sp>
        <p:nvSpPr>
          <p:cNvPr id="4" name="Text 1"/>
          <p:cNvSpPr/>
          <p:nvPr/>
        </p:nvSpPr>
        <p:spPr>
          <a:xfrm>
            <a:off x="6280190" y="3760351"/>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Short video clips may miss subtle late deception signals. Gender imbalance in the Dolos dataset risks model bias. Varying lighting conditions impact detection accuracy. Planned improvements include an 'Uncertain' class, integration of heart rate data, and SHAP/LIME techniques for explainability.</a:t>
            </a:r>
            <a:endParaRPr lang="en-US" sz="1750" dirty="0"/>
          </a:p>
        </p:txBody>
      </p:sp>
      <p:sp>
        <p:nvSpPr>
          <p:cNvPr id="5" name="Shape 2"/>
          <p:cNvSpPr/>
          <p:nvPr/>
        </p:nvSpPr>
        <p:spPr>
          <a:xfrm>
            <a:off x="6280190" y="5846921"/>
            <a:ext cx="362903" cy="362903"/>
          </a:xfrm>
          <a:prstGeom prst="roundRect">
            <a:avLst>
              <a:gd name="adj" fmla="val 25194296"/>
            </a:avLst>
          </a:prstGeom>
          <a:noFill/>
          <a:ln w="7620">
            <a:solidFill>
              <a:srgbClr val="FFFFFF"/>
            </a:solidFill>
            <a:prstDash val="solid"/>
          </a:ln>
        </p:spPr>
        <p:txBody>
          <a:bodyPr/>
          <a:lstStyle/>
          <a:p>
            <a:endParaRPr lang="en-IN"/>
          </a:p>
        </p:txBody>
      </p:sp>
      <p:sp>
        <p:nvSpPr>
          <p:cNvPr id="8" name="Rectangle 7">
            <a:extLst>
              <a:ext uri="{FF2B5EF4-FFF2-40B4-BE49-F238E27FC236}">
                <a16:creationId xmlns:a16="http://schemas.microsoft.com/office/drawing/2014/main" id="{93F95E22-4658-6C4C-CAAF-EF34AC4D6CCA}"/>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3118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Applications &amp; Real-world Use</a:t>
            </a:r>
            <a:endParaRPr lang="en-US" sz="4450" dirty="0"/>
          </a:p>
        </p:txBody>
      </p:sp>
      <p:sp>
        <p:nvSpPr>
          <p:cNvPr id="4" name="Shape 1"/>
          <p:cNvSpPr/>
          <p:nvPr/>
        </p:nvSpPr>
        <p:spPr>
          <a:xfrm>
            <a:off x="6280190" y="2688908"/>
            <a:ext cx="7556421" cy="2191345"/>
          </a:xfrm>
          <a:prstGeom prst="roundRect">
            <a:avLst>
              <a:gd name="adj" fmla="val 1553"/>
            </a:avLst>
          </a:prstGeom>
          <a:solidFill>
            <a:srgbClr val="EDEBE3"/>
          </a:solidFill>
          <a:ln/>
        </p:spPr>
        <p:txBody>
          <a:bodyPr/>
          <a:lstStyle/>
          <a:p>
            <a:endParaRPr lang="en-IN"/>
          </a:p>
        </p:txBody>
      </p:sp>
      <p:sp>
        <p:nvSpPr>
          <p:cNvPr id="5" name="Text 2"/>
          <p:cNvSpPr/>
          <p:nvPr/>
        </p:nvSpPr>
        <p:spPr>
          <a:xfrm>
            <a:off x="6507004" y="29157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Core Applications</a:t>
            </a:r>
            <a:endParaRPr lang="en-US" sz="2200" dirty="0"/>
          </a:p>
        </p:txBody>
      </p:sp>
      <p:sp>
        <p:nvSpPr>
          <p:cNvPr id="6" name="Text 3"/>
          <p:cNvSpPr/>
          <p:nvPr/>
        </p:nvSpPr>
        <p:spPr>
          <a:xfrm>
            <a:off x="6507004" y="3406140"/>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Job Interviews and HR screening</a:t>
            </a:r>
            <a:endParaRPr lang="en-US" sz="1750" dirty="0"/>
          </a:p>
        </p:txBody>
      </p:sp>
      <p:sp>
        <p:nvSpPr>
          <p:cNvPr id="7" name="Text 4"/>
          <p:cNvSpPr/>
          <p:nvPr/>
        </p:nvSpPr>
        <p:spPr>
          <a:xfrm>
            <a:off x="6507004" y="3848338"/>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Law Enforcement Interrogations</a:t>
            </a:r>
            <a:endParaRPr lang="en-US" sz="1750" dirty="0"/>
          </a:p>
        </p:txBody>
      </p:sp>
      <p:sp>
        <p:nvSpPr>
          <p:cNvPr id="8" name="Text 5"/>
          <p:cNvSpPr/>
          <p:nvPr/>
        </p:nvSpPr>
        <p:spPr>
          <a:xfrm>
            <a:off x="6507004" y="4290536"/>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Online Exams and Border Security</a:t>
            </a:r>
            <a:endParaRPr lang="en-US" sz="1750" dirty="0"/>
          </a:p>
        </p:txBody>
      </p:sp>
      <p:sp>
        <p:nvSpPr>
          <p:cNvPr id="9" name="Shape 6"/>
          <p:cNvSpPr/>
          <p:nvPr/>
        </p:nvSpPr>
        <p:spPr>
          <a:xfrm>
            <a:off x="6280190" y="5107067"/>
            <a:ext cx="7556421" cy="2191345"/>
          </a:xfrm>
          <a:prstGeom prst="roundRect">
            <a:avLst>
              <a:gd name="adj" fmla="val 1553"/>
            </a:avLst>
          </a:prstGeom>
          <a:solidFill>
            <a:srgbClr val="EDEBE3"/>
          </a:solidFill>
          <a:ln/>
        </p:spPr>
        <p:txBody>
          <a:bodyPr/>
          <a:lstStyle/>
          <a:p>
            <a:endParaRPr lang="en-IN"/>
          </a:p>
        </p:txBody>
      </p:sp>
      <p:sp>
        <p:nvSpPr>
          <p:cNvPr id="10" name="Text 7"/>
          <p:cNvSpPr/>
          <p:nvPr/>
        </p:nvSpPr>
        <p:spPr>
          <a:xfrm>
            <a:off x="6507004" y="5333881"/>
            <a:ext cx="2870359"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Future Developments</a:t>
            </a:r>
            <a:endParaRPr lang="en-US" sz="2200" dirty="0"/>
          </a:p>
        </p:txBody>
      </p:sp>
      <p:sp>
        <p:nvSpPr>
          <p:cNvPr id="11" name="Text 8"/>
          <p:cNvSpPr/>
          <p:nvPr/>
        </p:nvSpPr>
        <p:spPr>
          <a:xfrm>
            <a:off x="6507004" y="5824299"/>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API and cloud-based deployment</a:t>
            </a:r>
            <a:endParaRPr lang="en-US" sz="1750" dirty="0"/>
          </a:p>
        </p:txBody>
      </p:sp>
      <p:sp>
        <p:nvSpPr>
          <p:cNvPr id="12" name="Text 9"/>
          <p:cNvSpPr/>
          <p:nvPr/>
        </p:nvSpPr>
        <p:spPr>
          <a:xfrm>
            <a:off x="6507004" y="6266497"/>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Mobile platform support</a:t>
            </a:r>
            <a:endParaRPr lang="en-US" sz="1750" dirty="0"/>
          </a:p>
        </p:txBody>
      </p:sp>
      <p:sp>
        <p:nvSpPr>
          <p:cNvPr id="13" name="Text 10"/>
          <p:cNvSpPr/>
          <p:nvPr/>
        </p:nvSpPr>
        <p:spPr>
          <a:xfrm>
            <a:off x="6507004" y="6708696"/>
            <a:ext cx="710279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Fairness-aware AI to mitigate bias</a:t>
            </a:r>
            <a:endParaRPr lang="en-US" sz="1750" dirty="0"/>
          </a:p>
        </p:txBody>
      </p:sp>
      <p:sp>
        <p:nvSpPr>
          <p:cNvPr id="14" name="Rectangle 13">
            <a:extLst>
              <a:ext uri="{FF2B5EF4-FFF2-40B4-BE49-F238E27FC236}">
                <a16:creationId xmlns:a16="http://schemas.microsoft.com/office/drawing/2014/main" id="{9B34660C-23F6-F8B9-FE59-F542EC480347}"/>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70127"/>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Thank You</a:t>
            </a:r>
            <a:endParaRPr lang="en-US" sz="4450" dirty="0"/>
          </a:p>
        </p:txBody>
      </p:sp>
      <p:sp>
        <p:nvSpPr>
          <p:cNvPr id="4" name="Shape 1"/>
          <p:cNvSpPr/>
          <p:nvPr/>
        </p:nvSpPr>
        <p:spPr>
          <a:xfrm>
            <a:off x="6280190" y="3019068"/>
            <a:ext cx="170021" cy="853321"/>
          </a:xfrm>
          <a:prstGeom prst="roundRect">
            <a:avLst>
              <a:gd name="adj" fmla="val 20012"/>
            </a:avLst>
          </a:prstGeom>
          <a:solidFill>
            <a:srgbClr val="EDEBE3"/>
          </a:solidFill>
          <a:ln/>
        </p:spPr>
        <p:txBody>
          <a:bodyPr/>
          <a:lstStyle/>
          <a:p>
            <a:endParaRPr lang="en-IN"/>
          </a:p>
        </p:txBody>
      </p:sp>
      <p:sp>
        <p:nvSpPr>
          <p:cNvPr id="5" name="Text 2"/>
          <p:cNvSpPr/>
          <p:nvPr/>
        </p:nvSpPr>
        <p:spPr>
          <a:xfrm>
            <a:off x="6790373" y="30190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Contact Information</a:t>
            </a:r>
            <a:endParaRPr lang="en-US" sz="2200" dirty="0"/>
          </a:p>
        </p:txBody>
      </p:sp>
      <p:sp>
        <p:nvSpPr>
          <p:cNvPr id="6" name="Text 3"/>
          <p:cNvSpPr/>
          <p:nvPr/>
        </p:nvSpPr>
        <p:spPr>
          <a:xfrm>
            <a:off x="6790373" y="3509486"/>
            <a:ext cx="7046238"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For details, reach out to the project authors.</a:t>
            </a:r>
            <a:endParaRPr lang="en-US" sz="1750" dirty="0"/>
          </a:p>
        </p:txBody>
      </p:sp>
      <p:sp>
        <p:nvSpPr>
          <p:cNvPr id="7" name="Shape 4"/>
          <p:cNvSpPr/>
          <p:nvPr/>
        </p:nvSpPr>
        <p:spPr>
          <a:xfrm>
            <a:off x="6620351" y="4099203"/>
            <a:ext cx="170021" cy="853321"/>
          </a:xfrm>
          <a:prstGeom prst="roundRect">
            <a:avLst>
              <a:gd name="adj" fmla="val 20012"/>
            </a:avLst>
          </a:prstGeom>
          <a:solidFill>
            <a:srgbClr val="EDEBE3"/>
          </a:solidFill>
          <a:ln/>
        </p:spPr>
        <p:txBody>
          <a:bodyPr/>
          <a:lstStyle/>
          <a:p>
            <a:endParaRPr lang="en-IN"/>
          </a:p>
        </p:txBody>
      </p:sp>
      <p:sp>
        <p:nvSpPr>
          <p:cNvPr id="8" name="Text 5"/>
          <p:cNvSpPr/>
          <p:nvPr/>
        </p:nvSpPr>
        <p:spPr>
          <a:xfrm>
            <a:off x="7130534" y="40992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Project Affiliation</a:t>
            </a:r>
            <a:endParaRPr lang="en-US" sz="2200" dirty="0"/>
          </a:p>
        </p:txBody>
      </p:sp>
      <p:sp>
        <p:nvSpPr>
          <p:cNvPr id="9" name="Text 6"/>
          <p:cNvSpPr/>
          <p:nvPr/>
        </p:nvSpPr>
        <p:spPr>
          <a:xfrm>
            <a:off x="7130534" y="4589621"/>
            <a:ext cx="6706076"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Real-time Multimodal Deception Detection Project</a:t>
            </a:r>
            <a:endParaRPr lang="en-US" sz="1750" dirty="0"/>
          </a:p>
        </p:txBody>
      </p:sp>
      <p:sp>
        <p:nvSpPr>
          <p:cNvPr id="10" name="Shape 7"/>
          <p:cNvSpPr/>
          <p:nvPr/>
        </p:nvSpPr>
        <p:spPr>
          <a:xfrm>
            <a:off x="6960632" y="5179338"/>
            <a:ext cx="170021" cy="853321"/>
          </a:xfrm>
          <a:prstGeom prst="roundRect">
            <a:avLst>
              <a:gd name="adj" fmla="val 20012"/>
            </a:avLst>
          </a:prstGeom>
          <a:solidFill>
            <a:srgbClr val="EDEBE3"/>
          </a:solidFill>
          <a:ln/>
        </p:spPr>
        <p:txBody>
          <a:bodyPr/>
          <a:lstStyle/>
          <a:p>
            <a:endParaRPr lang="en-IN"/>
          </a:p>
        </p:txBody>
      </p:sp>
      <p:sp>
        <p:nvSpPr>
          <p:cNvPr id="11" name="Text 8"/>
          <p:cNvSpPr/>
          <p:nvPr/>
        </p:nvSpPr>
        <p:spPr>
          <a:xfrm>
            <a:off x="7470815" y="517933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Institution</a:t>
            </a:r>
            <a:endParaRPr lang="en-US" sz="2200" dirty="0"/>
          </a:p>
        </p:txBody>
      </p:sp>
      <p:sp>
        <p:nvSpPr>
          <p:cNvPr id="12" name="Text 9"/>
          <p:cNvSpPr/>
          <p:nvPr/>
        </p:nvSpPr>
        <p:spPr>
          <a:xfrm>
            <a:off x="7470815" y="5669756"/>
            <a:ext cx="6365796"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NMIMS, Navi Mumbai</a:t>
            </a:r>
            <a:endParaRPr lang="en-US" sz="1750" dirty="0"/>
          </a:p>
        </p:txBody>
      </p:sp>
      <p:sp>
        <p:nvSpPr>
          <p:cNvPr id="13" name="Rectangle 12">
            <a:extLst>
              <a:ext uri="{FF2B5EF4-FFF2-40B4-BE49-F238E27FC236}">
                <a16:creationId xmlns:a16="http://schemas.microsoft.com/office/drawing/2014/main" id="{4EE15A87-CFD7-B3E1-8A27-A1D81D87A71E}"/>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65440"/>
            <a:ext cx="7556421" cy="1275874"/>
          </a:xfrm>
          <a:prstGeom prst="rect">
            <a:avLst/>
          </a:prstGeom>
          <a:noFill/>
          <a:ln/>
        </p:spPr>
        <p:txBody>
          <a:bodyPr wrap="square" lIns="0" tIns="0" rIns="0" bIns="0" rtlCol="0" anchor="t"/>
          <a:lstStyle/>
          <a:p>
            <a:pPr marL="0" indent="0" algn="l">
              <a:lnSpc>
                <a:spcPts val="5000"/>
              </a:lnSpc>
              <a:buNone/>
            </a:pPr>
            <a:r>
              <a:rPr lang="en-US" sz="4000" dirty="0">
                <a:solidFill>
                  <a:srgbClr val="161613"/>
                </a:solidFill>
                <a:latin typeface="DM Sans Medium" pitchFamily="34" charset="0"/>
                <a:ea typeface="DM Sans Medium" pitchFamily="34" charset="-122"/>
                <a:cs typeface="DM Sans Medium" pitchFamily="34" charset="-120"/>
              </a:rPr>
              <a:t>Problem Statement &amp; Motivation</a:t>
            </a:r>
            <a:endParaRPr lang="en-US" sz="4000" dirty="0"/>
          </a:p>
        </p:txBody>
      </p:sp>
      <p:sp>
        <p:nvSpPr>
          <p:cNvPr id="4" name="Shape 1"/>
          <p:cNvSpPr/>
          <p:nvPr/>
        </p:nvSpPr>
        <p:spPr>
          <a:xfrm>
            <a:off x="6280190" y="2247424"/>
            <a:ext cx="7556421" cy="1176099"/>
          </a:xfrm>
          <a:prstGeom prst="roundRect">
            <a:avLst>
              <a:gd name="adj" fmla="val 2604"/>
            </a:avLst>
          </a:prstGeom>
          <a:solidFill>
            <a:srgbClr val="EDEBE3"/>
          </a:solidFill>
          <a:ln/>
        </p:spPr>
        <p:txBody>
          <a:bodyPr/>
          <a:lstStyle/>
          <a:p>
            <a:endParaRPr lang="en-IN"/>
          </a:p>
        </p:txBody>
      </p:sp>
      <p:sp>
        <p:nvSpPr>
          <p:cNvPr id="5" name="Text 2"/>
          <p:cNvSpPr/>
          <p:nvPr/>
        </p:nvSpPr>
        <p:spPr>
          <a:xfrm>
            <a:off x="6484263" y="2451497"/>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Human Limitations</a:t>
            </a:r>
            <a:endParaRPr lang="en-US" sz="2000" dirty="0"/>
          </a:p>
        </p:txBody>
      </p:sp>
      <p:sp>
        <p:nvSpPr>
          <p:cNvPr id="6" name="Text 3"/>
          <p:cNvSpPr/>
          <p:nvPr/>
        </p:nvSpPr>
        <p:spPr>
          <a:xfrm>
            <a:off x="6484263" y="2892743"/>
            <a:ext cx="7148274" cy="326708"/>
          </a:xfrm>
          <a:prstGeom prst="rect">
            <a:avLst/>
          </a:prstGeom>
          <a:noFill/>
          <a:ln/>
        </p:spPr>
        <p:txBody>
          <a:bodyPr wrap="none" lIns="0" tIns="0" rIns="0" bIns="0" rtlCol="0" anchor="t"/>
          <a:lstStyle/>
          <a:p>
            <a:pPr marL="0" indent="0" algn="l">
              <a:lnSpc>
                <a:spcPts val="2550"/>
              </a:lnSpc>
              <a:buNone/>
            </a:pPr>
            <a:r>
              <a:rPr lang="en-US" sz="1600" dirty="0">
                <a:solidFill>
                  <a:srgbClr val="161613"/>
                </a:solidFill>
                <a:latin typeface="Inter" pitchFamily="34" charset="0"/>
                <a:ea typeface="Inter" pitchFamily="34" charset="-122"/>
                <a:cs typeface="Inter" pitchFamily="34" charset="-120"/>
              </a:rPr>
              <a:t>Humans often fail to reliably detect lies.</a:t>
            </a:r>
            <a:endParaRPr lang="en-US" sz="1600" dirty="0"/>
          </a:p>
        </p:txBody>
      </p:sp>
      <p:sp>
        <p:nvSpPr>
          <p:cNvPr id="7" name="Shape 4"/>
          <p:cNvSpPr/>
          <p:nvPr/>
        </p:nvSpPr>
        <p:spPr>
          <a:xfrm>
            <a:off x="6280190" y="3627596"/>
            <a:ext cx="7556421" cy="1176099"/>
          </a:xfrm>
          <a:prstGeom prst="roundRect">
            <a:avLst>
              <a:gd name="adj" fmla="val 2604"/>
            </a:avLst>
          </a:prstGeom>
          <a:solidFill>
            <a:srgbClr val="EDEBE3"/>
          </a:solidFill>
          <a:ln/>
        </p:spPr>
        <p:txBody>
          <a:bodyPr/>
          <a:lstStyle/>
          <a:p>
            <a:endParaRPr lang="en-IN"/>
          </a:p>
        </p:txBody>
      </p:sp>
      <p:sp>
        <p:nvSpPr>
          <p:cNvPr id="8" name="Text 5"/>
          <p:cNvSpPr/>
          <p:nvPr/>
        </p:nvSpPr>
        <p:spPr>
          <a:xfrm>
            <a:off x="6484263" y="3831669"/>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Traditional Methods</a:t>
            </a:r>
            <a:endParaRPr lang="en-US" sz="2000" dirty="0"/>
          </a:p>
        </p:txBody>
      </p:sp>
      <p:sp>
        <p:nvSpPr>
          <p:cNvPr id="9" name="Text 6"/>
          <p:cNvSpPr/>
          <p:nvPr/>
        </p:nvSpPr>
        <p:spPr>
          <a:xfrm>
            <a:off x="6484263" y="4272915"/>
            <a:ext cx="7148274" cy="326708"/>
          </a:xfrm>
          <a:prstGeom prst="rect">
            <a:avLst/>
          </a:prstGeom>
          <a:noFill/>
          <a:ln/>
        </p:spPr>
        <p:txBody>
          <a:bodyPr wrap="none" lIns="0" tIns="0" rIns="0" bIns="0" rtlCol="0" anchor="t"/>
          <a:lstStyle/>
          <a:p>
            <a:pPr marL="0" indent="0" algn="l">
              <a:lnSpc>
                <a:spcPts val="2550"/>
              </a:lnSpc>
              <a:buNone/>
            </a:pPr>
            <a:r>
              <a:rPr lang="en-US" sz="1600" dirty="0">
                <a:solidFill>
                  <a:srgbClr val="161613"/>
                </a:solidFill>
                <a:latin typeface="Inter" pitchFamily="34" charset="0"/>
                <a:ea typeface="Inter" pitchFamily="34" charset="-122"/>
                <a:cs typeface="Inter" pitchFamily="34" charset="-120"/>
              </a:rPr>
              <a:t>Polygraphs and similar tools exhibit high error rates.</a:t>
            </a:r>
            <a:endParaRPr lang="en-US" sz="1600" dirty="0"/>
          </a:p>
        </p:txBody>
      </p:sp>
      <p:sp>
        <p:nvSpPr>
          <p:cNvPr id="10" name="Shape 7"/>
          <p:cNvSpPr/>
          <p:nvPr/>
        </p:nvSpPr>
        <p:spPr>
          <a:xfrm>
            <a:off x="6280190" y="5007769"/>
            <a:ext cx="7556421" cy="1176099"/>
          </a:xfrm>
          <a:prstGeom prst="roundRect">
            <a:avLst>
              <a:gd name="adj" fmla="val 2604"/>
            </a:avLst>
          </a:prstGeom>
          <a:solidFill>
            <a:srgbClr val="EDEBE3"/>
          </a:solidFill>
          <a:ln/>
        </p:spPr>
        <p:txBody>
          <a:bodyPr/>
          <a:lstStyle/>
          <a:p>
            <a:endParaRPr lang="en-IN"/>
          </a:p>
        </p:txBody>
      </p:sp>
      <p:sp>
        <p:nvSpPr>
          <p:cNvPr id="11" name="Text 8"/>
          <p:cNvSpPr/>
          <p:nvPr/>
        </p:nvSpPr>
        <p:spPr>
          <a:xfrm>
            <a:off x="6484263" y="5211842"/>
            <a:ext cx="3075980" cy="318849"/>
          </a:xfrm>
          <a:prstGeom prst="rect">
            <a:avLst/>
          </a:prstGeom>
          <a:noFill/>
          <a:ln/>
        </p:spPr>
        <p:txBody>
          <a:bodyPr wrap="none" lIns="0" tIns="0" rIns="0" bIns="0" rtlCol="0" anchor="t"/>
          <a:lstStyle/>
          <a:p>
            <a:pPr marL="0" indent="0" algn="l">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Deep Learning Advantage</a:t>
            </a:r>
            <a:endParaRPr lang="en-US" sz="2000" dirty="0"/>
          </a:p>
        </p:txBody>
      </p:sp>
      <p:sp>
        <p:nvSpPr>
          <p:cNvPr id="12" name="Text 9"/>
          <p:cNvSpPr/>
          <p:nvPr/>
        </p:nvSpPr>
        <p:spPr>
          <a:xfrm>
            <a:off x="6484263" y="5653088"/>
            <a:ext cx="7148274" cy="326708"/>
          </a:xfrm>
          <a:prstGeom prst="rect">
            <a:avLst/>
          </a:prstGeom>
          <a:noFill/>
          <a:ln/>
        </p:spPr>
        <p:txBody>
          <a:bodyPr wrap="none" lIns="0" tIns="0" rIns="0" bIns="0" rtlCol="0" anchor="t"/>
          <a:lstStyle/>
          <a:p>
            <a:pPr marL="0" indent="0" algn="l">
              <a:lnSpc>
                <a:spcPts val="2550"/>
              </a:lnSpc>
              <a:buNone/>
            </a:pPr>
            <a:r>
              <a:rPr lang="en-US" sz="1600" dirty="0">
                <a:solidFill>
                  <a:srgbClr val="161613"/>
                </a:solidFill>
                <a:latin typeface="Inter" pitchFamily="34" charset="0"/>
                <a:ea typeface="Inter" pitchFamily="34" charset="-122"/>
                <a:cs typeface="Inter" pitchFamily="34" charset="-120"/>
              </a:rPr>
              <a:t>Enables objective and multimodal lie detection.</a:t>
            </a:r>
            <a:endParaRPr lang="en-US" sz="1600" dirty="0"/>
          </a:p>
        </p:txBody>
      </p:sp>
      <p:sp>
        <p:nvSpPr>
          <p:cNvPr id="13" name="Shape 10"/>
          <p:cNvSpPr/>
          <p:nvPr/>
        </p:nvSpPr>
        <p:spPr>
          <a:xfrm>
            <a:off x="6280190" y="6387941"/>
            <a:ext cx="7556421" cy="1176099"/>
          </a:xfrm>
          <a:prstGeom prst="roundRect">
            <a:avLst>
              <a:gd name="adj" fmla="val 2604"/>
            </a:avLst>
          </a:prstGeom>
          <a:solidFill>
            <a:srgbClr val="EDEBE3"/>
          </a:solidFill>
          <a:ln/>
        </p:spPr>
        <p:txBody>
          <a:bodyPr/>
          <a:lstStyle/>
          <a:p>
            <a:endParaRPr lang="en-IN"/>
          </a:p>
        </p:txBody>
      </p:sp>
      <p:sp>
        <p:nvSpPr>
          <p:cNvPr id="14" name="Text 11"/>
          <p:cNvSpPr/>
          <p:nvPr/>
        </p:nvSpPr>
        <p:spPr>
          <a:xfrm>
            <a:off x="6484263" y="6592014"/>
            <a:ext cx="2551748" cy="318849"/>
          </a:xfrm>
          <a:prstGeom prst="rect">
            <a:avLst/>
          </a:prstGeom>
          <a:noFill/>
          <a:ln/>
        </p:spPr>
        <p:txBody>
          <a:bodyPr wrap="none" lIns="0" tIns="0" rIns="0" bIns="0" rtlCol="0" anchor="t"/>
          <a:lstStyle/>
          <a:p>
            <a:pPr marL="0" indent="0" algn="l">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Our Goal</a:t>
            </a:r>
            <a:endParaRPr lang="en-US" sz="2000" dirty="0"/>
          </a:p>
        </p:txBody>
      </p:sp>
      <p:sp>
        <p:nvSpPr>
          <p:cNvPr id="15" name="Text 12"/>
          <p:cNvSpPr/>
          <p:nvPr/>
        </p:nvSpPr>
        <p:spPr>
          <a:xfrm>
            <a:off x="6484263" y="7033260"/>
            <a:ext cx="7148274" cy="326708"/>
          </a:xfrm>
          <a:prstGeom prst="rect">
            <a:avLst/>
          </a:prstGeom>
          <a:noFill/>
          <a:ln/>
        </p:spPr>
        <p:txBody>
          <a:bodyPr wrap="none" lIns="0" tIns="0" rIns="0" bIns="0" rtlCol="0" anchor="t"/>
          <a:lstStyle/>
          <a:p>
            <a:pPr marL="0" indent="0" algn="l">
              <a:lnSpc>
                <a:spcPts val="2550"/>
              </a:lnSpc>
              <a:buNone/>
            </a:pPr>
            <a:r>
              <a:rPr lang="en-US" sz="1600" dirty="0">
                <a:solidFill>
                  <a:srgbClr val="161613"/>
                </a:solidFill>
                <a:latin typeface="Inter" pitchFamily="34" charset="0"/>
                <a:ea typeface="Inter" pitchFamily="34" charset="-122"/>
                <a:cs typeface="Inter" pitchFamily="34" charset="-120"/>
              </a:rPr>
              <a:t>Real-time, accurate detection using text, speech, and vision.</a:t>
            </a:r>
            <a:endParaRPr lang="en-US" sz="1600" dirty="0"/>
          </a:p>
        </p:txBody>
      </p:sp>
      <p:sp>
        <p:nvSpPr>
          <p:cNvPr id="16" name="Rectangle 15">
            <a:extLst>
              <a:ext uri="{FF2B5EF4-FFF2-40B4-BE49-F238E27FC236}">
                <a16:creationId xmlns:a16="http://schemas.microsoft.com/office/drawing/2014/main" id="{E31A1DAD-EEE8-4ADF-E2ED-11D31C664BE3}"/>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41602"/>
            <a:ext cx="7221022"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Datasets: Dolos &amp; Politifact</a:t>
            </a:r>
            <a:endParaRPr lang="en-US" sz="4450" dirty="0"/>
          </a:p>
        </p:txBody>
      </p:sp>
      <p:sp>
        <p:nvSpPr>
          <p:cNvPr id="3" name="Text 1"/>
          <p:cNvSpPr/>
          <p:nvPr/>
        </p:nvSpPr>
        <p:spPr>
          <a:xfrm>
            <a:off x="793790" y="36173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Dolos Dataset</a:t>
            </a:r>
            <a:endParaRPr lang="en-US" sz="2200" dirty="0"/>
          </a:p>
        </p:txBody>
      </p:sp>
      <p:sp>
        <p:nvSpPr>
          <p:cNvPr id="4" name="Text 2"/>
          <p:cNvSpPr/>
          <p:nvPr/>
        </p:nvSpPr>
        <p:spPr>
          <a:xfrm>
            <a:off x="793790" y="419850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1,680 labeled video clips</a:t>
            </a:r>
            <a:endParaRPr lang="en-US" sz="1750" dirty="0"/>
          </a:p>
        </p:txBody>
      </p:sp>
      <p:sp>
        <p:nvSpPr>
          <p:cNvPr id="5" name="Text 3"/>
          <p:cNvSpPr/>
          <p:nvPr/>
        </p:nvSpPr>
        <p:spPr>
          <a:xfrm>
            <a:off x="793790" y="464069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Truth/lie labels</a:t>
            </a:r>
            <a:endParaRPr lang="en-US" sz="1750" dirty="0"/>
          </a:p>
        </p:txBody>
      </p:sp>
      <p:sp>
        <p:nvSpPr>
          <p:cNvPr id="6" name="Text 4"/>
          <p:cNvSpPr/>
          <p:nvPr/>
        </p:nvSpPr>
        <p:spPr>
          <a:xfrm>
            <a:off x="793790" y="5082897"/>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Facial, vocal, and gestural features</a:t>
            </a:r>
            <a:endParaRPr lang="en-US" sz="1750" dirty="0"/>
          </a:p>
        </p:txBody>
      </p:sp>
      <p:sp>
        <p:nvSpPr>
          <p:cNvPr id="7" name="Text 5"/>
          <p:cNvSpPr/>
          <p:nvPr/>
        </p:nvSpPr>
        <p:spPr>
          <a:xfrm>
            <a:off x="5332928" y="36173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Politifact Dataset</a:t>
            </a:r>
            <a:endParaRPr lang="en-US" sz="2200" dirty="0"/>
          </a:p>
        </p:txBody>
      </p:sp>
      <p:sp>
        <p:nvSpPr>
          <p:cNvPr id="8" name="Text 6"/>
          <p:cNvSpPr/>
          <p:nvPr/>
        </p:nvSpPr>
        <p:spPr>
          <a:xfrm>
            <a:off x="5332928" y="4198501"/>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11,188 text claims</a:t>
            </a:r>
            <a:endParaRPr lang="en-US" sz="1750" dirty="0"/>
          </a:p>
        </p:txBody>
      </p:sp>
      <p:sp>
        <p:nvSpPr>
          <p:cNvPr id="9" name="Text 7"/>
          <p:cNvSpPr/>
          <p:nvPr/>
        </p:nvSpPr>
        <p:spPr>
          <a:xfrm>
            <a:off x="5332928" y="4640699"/>
            <a:ext cx="3978116"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161613"/>
                </a:solidFill>
                <a:latin typeface="Inter" pitchFamily="34" charset="0"/>
                <a:ea typeface="Inter" pitchFamily="34" charset="-122"/>
                <a:cs typeface="Inter" pitchFamily="34" charset="-120"/>
              </a:rPr>
              <a:t>Veracity labels</a:t>
            </a:r>
            <a:endParaRPr lang="en-US" sz="1750" dirty="0"/>
          </a:p>
        </p:txBody>
      </p:sp>
      <p:sp>
        <p:nvSpPr>
          <p:cNvPr id="10" name="Text 8"/>
          <p:cNvSpPr/>
          <p:nvPr/>
        </p:nvSpPr>
        <p:spPr>
          <a:xfrm>
            <a:off x="9872067" y="36173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Combined Use</a:t>
            </a:r>
            <a:endParaRPr lang="en-US" sz="2200" dirty="0"/>
          </a:p>
        </p:txBody>
      </p:sp>
      <p:sp>
        <p:nvSpPr>
          <p:cNvPr id="11" name="Text 9"/>
          <p:cNvSpPr/>
          <p:nvPr/>
        </p:nvSpPr>
        <p:spPr>
          <a:xfrm>
            <a:off x="9872067" y="4198501"/>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Supports model training across text, audio, and video.</a:t>
            </a:r>
            <a:endParaRPr lang="en-US" sz="1750" dirty="0"/>
          </a:p>
        </p:txBody>
      </p:sp>
      <p:sp>
        <p:nvSpPr>
          <p:cNvPr id="12" name="Rectangle 11">
            <a:extLst>
              <a:ext uri="{FF2B5EF4-FFF2-40B4-BE49-F238E27FC236}">
                <a16:creationId xmlns:a16="http://schemas.microsoft.com/office/drawing/2014/main" id="{AFA7C802-0747-B968-A2BC-DE4B4857C734}"/>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348313" y="361758"/>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System Architecture (Multimodal Pipeline)</a:t>
            </a:r>
            <a:endParaRPr lang="en-US" sz="4450" dirty="0"/>
          </a:p>
        </p:txBody>
      </p:sp>
      <p:sp>
        <p:nvSpPr>
          <p:cNvPr id="4" name="Shape 1"/>
          <p:cNvSpPr/>
          <p:nvPr/>
        </p:nvSpPr>
        <p:spPr>
          <a:xfrm>
            <a:off x="477267" y="2293263"/>
            <a:ext cx="170021" cy="853321"/>
          </a:xfrm>
          <a:prstGeom prst="roundRect">
            <a:avLst>
              <a:gd name="adj" fmla="val 20012"/>
            </a:avLst>
          </a:prstGeom>
          <a:solidFill>
            <a:srgbClr val="EDEBE3"/>
          </a:solidFill>
          <a:ln/>
        </p:spPr>
        <p:txBody>
          <a:bodyPr/>
          <a:lstStyle/>
          <a:p>
            <a:endParaRPr lang="en-IN"/>
          </a:p>
        </p:txBody>
      </p:sp>
      <p:sp>
        <p:nvSpPr>
          <p:cNvPr id="5" name="Text 2"/>
          <p:cNvSpPr/>
          <p:nvPr/>
        </p:nvSpPr>
        <p:spPr>
          <a:xfrm>
            <a:off x="987450" y="229326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Text Processing</a:t>
            </a:r>
            <a:endParaRPr lang="en-US" sz="2200" dirty="0"/>
          </a:p>
        </p:txBody>
      </p:sp>
      <p:sp>
        <p:nvSpPr>
          <p:cNvPr id="6" name="Text 3"/>
          <p:cNvSpPr/>
          <p:nvPr/>
        </p:nvSpPr>
        <p:spPr>
          <a:xfrm>
            <a:off x="987450" y="2775109"/>
            <a:ext cx="7046238"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Tokenizer then BiLSTM network for sequence modeling.</a:t>
            </a:r>
            <a:endParaRPr lang="en-US" sz="1750" dirty="0"/>
          </a:p>
        </p:txBody>
      </p:sp>
      <p:sp>
        <p:nvSpPr>
          <p:cNvPr id="7" name="Shape 4"/>
          <p:cNvSpPr/>
          <p:nvPr/>
        </p:nvSpPr>
        <p:spPr>
          <a:xfrm>
            <a:off x="817428" y="3373398"/>
            <a:ext cx="170021" cy="1216223"/>
          </a:xfrm>
          <a:prstGeom prst="roundRect">
            <a:avLst>
              <a:gd name="adj" fmla="val 20012"/>
            </a:avLst>
          </a:prstGeom>
          <a:solidFill>
            <a:srgbClr val="EDEBE3"/>
          </a:solidFill>
          <a:ln/>
        </p:spPr>
        <p:txBody>
          <a:bodyPr/>
          <a:lstStyle/>
          <a:p>
            <a:endParaRPr lang="en-IN"/>
          </a:p>
        </p:txBody>
      </p:sp>
      <p:sp>
        <p:nvSpPr>
          <p:cNvPr id="8" name="Text 5"/>
          <p:cNvSpPr/>
          <p:nvPr/>
        </p:nvSpPr>
        <p:spPr>
          <a:xfrm>
            <a:off x="1327611" y="337339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Audio Processing</a:t>
            </a:r>
            <a:endParaRPr lang="en-US" sz="2200" dirty="0"/>
          </a:p>
        </p:txBody>
      </p:sp>
      <p:sp>
        <p:nvSpPr>
          <p:cNvPr id="9" name="Text 6"/>
          <p:cNvSpPr/>
          <p:nvPr/>
        </p:nvSpPr>
        <p:spPr>
          <a:xfrm>
            <a:off x="1327730" y="3881396"/>
            <a:ext cx="6706076"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Extraction of pitch, loudness, fillers using PyAudio and deep model.</a:t>
            </a:r>
            <a:endParaRPr lang="en-US" sz="1750" dirty="0"/>
          </a:p>
        </p:txBody>
      </p:sp>
      <p:sp>
        <p:nvSpPr>
          <p:cNvPr id="10" name="Shape 7"/>
          <p:cNvSpPr/>
          <p:nvPr/>
        </p:nvSpPr>
        <p:spPr>
          <a:xfrm>
            <a:off x="1157709" y="4816435"/>
            <a:ext cx="170021" cy="853321"/>
          </a:xfrm>
          <a:prstGeom prst="roundRect">
            <a:avLst>
              <a:gd name="adj" fmla="val 20012"/>
            </a:avLst>
          </a:prstGeom>
          <a:solidFill>
            <a:srgbClr val="EDEBE3"/>
          </a:solidFill>
          <a:ln/>
        </p:spPr>
        <p:txBody>
          <a:bodyPr/>
          <a:lstStyle/>
          <a:p>
            <a:endParaRPr lang="en-IN"/>
          </a:p>
        </p:txBody>
      </p:sp>
      <p:sp>
        <p:nvSpPr>
          <p:cNvPr id="11" name="Text 8"/>
          <p:cNvSpPr/>
          <p:nvPr/>
        </p:nvSpPr>
        <p:spPr>
          <a:xfrm>
            <a:off x="1667892" y="481643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Video Processing</a:t>
            </a:r>
            <a:endParaRPr lang="en-US" sz="2200" dirty="0"/>
          </a:p>
        </p:txBody>
      </p:sp>
      <p:sp>
        <p:nvSpPr>
          <p:cNvPr id="12" name="Text 9"/>
          <p:cNvSpPr/>
          <p:nvPr/>
        </p:nvSpPr>
        <p:spPr>
          <a:xfrm>
            <a:off x="1668011" y="5389240"/>
            <a:ext cx="6365796"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OpenCV detects eye aspect ratio and gestural cues.</a:t>
            </a:r>
            <a:endParaRPr lang="en-US" sz="1750" dirty="0"/>
          </a:p>
        </p:txBody>
      </p:sp>
      <p:sp>
        <p:nvSpPr>
          <p:cNvPr id="13" name="Shape 10"/>
          <p:cNvSpPr/>
          <p:nvPr/>
        </p:nvSpPr>
        <p:spPr>
          <a:xfrm>
            <a:off x="1497990" y="5896570"/>
            <a:ext cx="170021" cy="1216223"/>
          </a:xfrm>
          <a:prstGeom prst="roundRect">
            <a:avLst>
              <a:gd name="adj" fmla="val 20012"/>
            </a:avLst>
          </a:prstGeom>
          <a:solidFill>
            <a:srgbClr val="EDEBE3"/>
          </a:solidFill>
          <a:ln/>
        </p:spPr>
        <p:txBody>
          <a:bodyPr/>
          <a:lstStyle/>
          <a:p>
            <a:endParaRPr lang="en-IN"/>
          </a:p>
        </p:txBody>
      </p:sp>
      <p:sp>
        <p:nvSpPr>
          <p:cNvPr id="14" name="Text 11"/>
          <p:cNvSpPr/>
          <p:nvPr/>
        </p:nvSpPr>
        <p:spPr>
          <a:xfrm>
            <a:off x="2008172" y="589657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Fusion &amp; Output</a:t>
            </a:r>
            <a:endParaRPr lang="en-US" sz="2200" dirty="0"/>
          </a:p>
        </p:txBody>
      </p:sp>
      <p:sp>
        <p:nvSpPr>
          <p:cNvPr id="15" name="Text 12"/>
          <p:cNvSpPr/>
          <p:nvPr/>
        </p:nvSpPr>
        <p:spPr>
          <a:xfrm>
            <a:off x="2008292" y="6495526"/>
            <a:ext cx="6025515" cy="725805"/>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Dense layer aggregates features; Softmax yields predictions.</a:t>
            </a:r>
            <a:endParaRPr lang="en-US" sz="1750" dirty="0"/>
          </a:p>
        </p:txBody>
      </p:sp>
      <p:sp>
        <p:nvSpPr>
          <p:cNvPr id="16" name="Rectangle 15">
            <a:extLst>
              <a:ext uri="{FF2B5EF4-FFF2-40B4-BE49-F238E27FC236}">
                <a16:creationId xmlns:a16="http://schemas.microsoft.com/office/drawing/2014/main" id="{888AFBE8-1E87-39D4-C51F-4FAB0C23CA7F}"/>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00864"/>
            <a:ext cx="5387102" cy="673418"/>
          </a:xfrm>
          <a:prstGeom prst="rect">
            <a:avLst/>
          </a:prstGeom>
          <a:noFill/>
          <a:ln/>
        </p:spPr>
        <p:txBody>
          <a:bodyPr wrap="none" lIns="0" tIns="0" rIns="0" bIns="0" rtlCol="0" anchor="t"/>
          <a:lstStyle/>
          <a:p>
            <a:pPr marL="0" indent="0" algn="l">
              <a:lnSpc>
                <a:spcPts val="5300"/>
              </a:lnSpc>
              <a:buNone/>
            </a:pPr>
            <a:r>
              <a:rPr lang="en-US" sz="4200" dirty="0">
                <a:solidFill>
                  <a:srgbClr val="161613"/>
                </a:solidFill>
                <a:latin typeface="DM Sans Medium" pitchFamily="34" charset="0"/>
                <a:ea typeface="DM Sans Medium" pitchFamily="34" charset="-122"/>
                <a:cs typeface="DM Sans Medium" pitchFamily="34" charset="-120"/>
              </a:rPr>
              <a:t>Model Configuration</a:t>
            </a:r>
            <a:endParaRPr lang="en-US" sz="4200" dirty="0"/>
          </a:p>
        </p:txBody>
      </p:sp>
      <p:sp>
        <p:nvSpPr>
          <p:cNvPr id="4" name="Shape 1"/>
          <p:cNvSpPr/>
          <p:nvPr/>
        </p:nvSpPr>
        <p:spPr>
          <a:xfrm>
            <a:off x="793790" y="2197418"/>
            <a:ext cx="484823" cy="484823"/>
          </a:xfrm>
          <a:prstGeom prst="roundRect">
            <a:avLst>
              <a:gd name="adj" fmla="val 6667"/>
            </a:avLst>
          </a:prstGeom>
          <a:solidFill>
            <a:srgbClr val="EDEBE3"/>
          </a:solidFill>
          <a:ln/>
        </p:spPr>
        <p:txBody>
          <a:bodyPr/>
          <a:lstStyle/>
          <a:p>
            <a:endParaRPr lang="en-IN"/>
          </a:p>
        </p:txBody>
      </p:sp>
      <p:sp>
        <p:nvSpPr>
          <p:cNvPr id="5" name="Text 2"/>
          <p:cNvSpPr/>
          <p:nvPr/>
        </p:nvSpPr>
        <p:spPr>
          <a:xfrm>
            <a:off x="1493996" y="2271474"/>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Optimizer &amp; Learning</a:t>
            </a:r>
            <a:endParaRPr lang="en-US" sz="2100" dirty="0"/>
          </a:p>
        </p:txBody>
      </p:sp>
      <p:sp>
        <p:nvSpPr>
          <p:cNvPr id="6" name="Text 3"/>
          <p:cNvSpPr/>
          <p:nvPr/>
        </p:nvSpPr>
        <p:spPr>
          <a:xfrm>
            <a:off x="1493996" y="2737247"/>
            <a:ext cx="6856214"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Adam optimizer with learning rate 0.001 ensures steady updates.</a:t>
            </a:r>
            <a:endParaRPr lang="en-US" sz="1650" dirty="0"/>
          </a:p>
        </p:txBody>
      </p:sp>
      <p:sp>
        <p:nvSpPr>
          <p:cNvPr id="7" name="Shape 4"/>
          <p:cNvSpPr/>
          <p:nvPr/>
        </p:nvSpPr>
        <p:spPr>
          <a:xfrm>
            <a:off x="793790" y="3512939"/>
            <a:ext cx="484823" cy="484823"/>
          </a:xfrm>
          <a:prstGeom prst="roundRect">
            <a:avLst>
              <a:gd name="adj" fmla="val 6667"/>
            </a:avLst>
          </a:prstGeom>
          <a:solidFill>
            <a:srgbClr val="EDEBE3"/>
          </a:solidFill>
          <a:ln/>
        </p:spPr>
        <p:txBody>
          <a:bodyPr/>
          <a:lstStyle/>
          <a:p>
            <a:endParaRPr lang="en-IN"/>
          </a:p>
        </p:txBody>
      </p:sp>
      <p:sp>
        <p:nvSpPr>
          <p:cNvPr id="8" name="Text 5"/>
          <p:cNvSpPr/>
          <p:nvPr/>
        </p:nvSpPr>
        <p:spPr>
          <a:xfrm>
            <a:off x="1493996" y="3586996"/>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Training Setup</a:t>
            </a:r>
            <a:endParaRPr lang="en-US" sz="2100" dirty="0"/>
          </a:p>
        </p:txBody>
      </p:sp>
      <p:sp>
        <p:nvSpPr>
          <p:cNvPr id="9" name="Text 6"/>
          <p:cNvSpPr/>
          <p:nvPr/>
        </p:nvSpPr>
        <p:spPr>
          <a:xfrm>
            <a:off x="1493996" y="4052768"/>
            <a:ext cx="6856214"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Binary crossentropy loss; 30 epochs with early stopping after 5.</a:t>
            </a:r>
            <a:endParaRPr lang="en-US" sz="1650" dirty="0"/>
          </a:p>
        </p:txBody>
      </p:sp>
      <p:sp>
        <p:nvSpPr>
          <p:cNvPr id="10" name="Shape 7"/>
          <p:cNvSpPr/>
          <p:nvPr/>
        </p:nvSpPr>
        <p:spPr>
          <a:xfrm>
            <a:off x="793790" y="4828461"/>
            <a:ext cx="484823" cy="484823"/>
          </a:xfrm>
          <a:prstGeom prst="roundRect">
            <a:avLst>
              <a:gd name="adj" fmla="val 6667"/>
            </a:avLst>
          </a:prstGeom>
          <a:solidFill>
            <a:srgbClr val="EDEBE3"/>
          </a:solidFill>
          <a:ln/>
        </p:spPr>
        <p:txBody>
          <a:bodyPr/>
          <a:lstStyle/>
          <a:p>
            <a:endParaRPr lang="en-IN"/>
          </a:p>
        </p:txBody>
      </p:sp>
      <p:sp>
        <p:nvSpPr>
          <p:cNvPr id="11" name="Text 8"/>
          <p:cNvSpPr/>
          <p:nvPr/>
        </p:nvSpPr>
        <p:spPr>
          <a:xfrm>
            <a:off x="1493996" y="4902518"/>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Batch &amp; Activation</a:t>
            </a:r>
            <a:endParaRPr lang="en-US" sz="2100" dirty="0"/>
          </a:p>
        </p:txBody>
      </p:sp>
      <p:sp>
        <p:nvSpPr>
          <p:cNvPr id="12" name="Text 9"/>
          <p:cNvSpPr/>
          <p:nvPr/>
        </p:nvSpPr>
        <p:spPr>
          <a:xfrm>
            <a:off x="1493996" y="5368290"/>
            <a:ext cx="6856214"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Batch size 32; ReLU hidden layers; Softmax classification output.</a:t>
            </a:r>
            <a:endParaRPr lang="en-US" sz="1650" dirty="0"/>
          </a:p>
        </p:txBody>
      </p:sp>
      <p:sp>
        <p:nvSpPr>
          <p:cNvPr id="13" name="Shape 10"/>
          <p:cNvSpPr/>
          <p:nvPr/>
        </p:nvSpPr>
        <p:spPr>
          <a:xfrm>
            <a:off x="793790" y="6143982"/>
            <a:ext cx="484823" cy="484823"/>
          </a:xfrm>
          <a:prstGeom prst="roundRect">
            <a:avLst>
              <a:gd name="adj" fmla="val 6667"/>
            </a:avLst>
          </a:prstGeom>
          <a:solidFill>
            <a:srgbClr val="EDEBE3"/>
          </a:solidFill>
          <a:ln/>
        </p:spPr>
        <p:txBody>
          <a:bodyPr/>
          <a:lstStyle/>
          <a:p>
            <a:endParaRPr lang="en-IN"/>
          </a:p>
        </p:txBody>
      </p:sp>
      <p:sp>
        <p:nvSpPr>
          <p:cNvPr id="14" name="Text 11"/>
          <p:cNvSpPr/>
          <p:nvPr/>
        </p:nvSpPr>
        <p:spPr>
          <a:xfrm>
            <a:off x="1493996" y="6218039"/>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Data Split</a:t>
            </a:r>
            <a:endParaRPr lang="en-US" sz="2100" dirty="0"/>
          </a:p>
        </p:txBody>
      </p:sp>
      <p:sp>
        <p:nvSpPr>
          <p:cNvPr id="15" name="Text 12"/>
          <p:cNvSpPr/>
          <p:nvPr/>
        </p:nvSpPr>
        <p:spPr>
          <a:xfrm>
            <a:off x="1493996" y="6683812"/>
            <a:ext cx="6856214"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Training/testing data split at 80/20 ratio for validation quality.</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336590" y="463987"/>
            <a:ext cx="8324374"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Training vs Validation Accuracy</a:t>
            </a:r>
            <a:endParaRPr lang="en-US" sz="4450" dirty="0"/>
          </a:p>
        </p:txBody>
      </p:sp>
      <p:sp>
        <p:nvSpPr>
          <p:cNvPr id="4" name="Text 1"/>
          <p:cNvSpPr/>
          <p:nvPr/>
        </p:nvSpPr>
        <p:spPr>
          <a:xfrm>
            <a:off x="336590" y="149387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Steady increases in accuracy demonstrate effective learning and generalization over 30 epochs.</a:t>
            </a:r>
            <a:endParaRPr lang="en-US" sz="1750" dirty="0"/>
          </a:p>
        </p:txBody>
      </p:sp>
      <p:sp>
        <p:nvSpPr>
          <p:cNvPr id="5" name="Rectangle 4">
            <a:extLst>
              <a:ext uri="{FF2B5EF4-FFF2-40B4-BE49-F238E27FC236}">
                <a16:creationId xmlns:a16="http://schemas.microsoft.com/office/drawing/2014/main" id="{F2FE8266-D3AF-B037-25C8-FEA8910C37DD}"/>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pic>
        <p:nvPicPr>
          <p:cNvPr id="6" name="Picture 5" descr="training_vs_validation_accuracy.png">
            <a:extLst>
              <a:ext uri="{FF2B5EF4-FFF2-40B4-BE49-F238E27FC236}">
                <a16:creationId xmlns:a16="http://schemas.microsoft.com/office/drawing/2014/main" id="{6CBB74CF-C414-C6EC-AC26-531358E8649F}"/>
              </a:ext>
            </a:extLst>
          </p:cNvPr>
          <p:cNvPicPr>
            <a:picLocks noChangeAspect="1"/>
          </p:cNvPicPr>
          <p:nvPr/>
        </p:nvPicPr>
        <p:blipFill>
          <a:blip r:embed="rId3"/>
          <a:stretch>
            <a:fillRect/>
          </a:stretch>
        </p:blipFill>
        <p:spPr>
          <a:xfrm>
            <a:off x="1352550" y="2177891"/>
            <a:ext cx="9124950" cy="57030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330041" y="502087"/>
            <a:ext cx="6985159"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Training vs Validation Loss</a:t>
            </a:r>
            <a:endParaRPr lang="en-US" sz="4450" dirty="0"/>
          </a:p>
        </p:txBody>
      </p:sp>
      <p:sp>
        <p:nvSpPr>
          <p:cNvPr id="4" name="Text 1"/>
          <p:cNvSpPr/>
          <p:nvPr/>
        </p:nvSpPr>
        <p:spPr>
          <a:xfrm>
            <a:off x="330041" y="129504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Converging loss patterns indicate stable model optimization and minimal overfitting.</a:t>
            </a:r>
            <a:endParaRPr lang="en-US" sz="1750" dirty="0"/>
          </a:p>
        </p:txBody>
      </p:sp>
      <p:sp>
        <p:nvSpPr>
          <p:cNvPr id="5" name="Rectangle 4">
            <a:extLst>
              <a:ext uri="{FF2B5EF4-FFF2-40B4-BE49-F238E27FC236}">
                <a16:creationId xmlns:a16="http://schemas.microsoft.com/office/drawing/2014/main" id="{960C68F6-15E0-C1B2-FA94-9CEB438F5F2F}"/>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pic>
        <p:nvPicPr>
          <p:cNvPr id="7" name="Picture 6" descr="training_vs_validation_loss.png">
            <a:extLst>
              <a:ext uri="{FF2B5EF4-FFF2-40B4-BE49-F238E27FC236}">
                <a16:creationId xmlns:a16="http://schemas.microsoft.com/office/drawing/2014/main" id="{6DF2EB6F-647B-34E7-C276-985E880FF8A8}"/>
              </a:ext>
            </a:extLst>
          </p:cNvPr>
          <p:cNvPicPr>
            <a:picLocks noChangeAspect="1"/>
          </p:cNvPicPr>
          <p:nvPr/>
        </p:nvPicPr>
        <p:blipFill>
          <a:blip r:embed="rId3"/>
          <a:stretch>
            <a:fillRect/>
          </a:stretch>
        </p:blipFill>
        <p:spPr>
          <a:xfrm>
            <a:off x="1077058" y="2094583"/>
            <a:ext cx="9028236" cy="564264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38294"/>
            <a:ext cx="7011472" cy="673418"/>
          </a:xfrm>
          <a:prstGeom prst="rect">
            <a:avLst/>
          </a:prstGeom>
          <a:noFill/>
          <a:ln/>
        </p:spPr>
        <p:txBody>
          <a:bodyPr wrap="none" lIns="0" tIns="0" rIns="0" bIns="0" rtlCol="0" anchor="t"/>
          <a:lstStyle/>
          <a:p>
            <a:pPr marL="0" indent="0" algn="l">
              <a:lnSpc>
                <a:spcPts val="5300"/>
              </a:lnSpc>
              <a:buNone/>
            </a:pPr>
            <a:r>
              <a:rPr lang="en-US" sz="4200" dirty="0">
                <a:solidFill>
                  <a:srgbClr val="161613"/>
                </a:solidFill>
                <a:latin typeface="DM Sans Medium" pitchFamily="34" charset="0"/>
                <a:ea typeface="DM Sans Medium" pitchFamily="34" charset="-122"/>
                <a:cs typeface="DM Sans Medium" pitchFamily="34" charset="-120"/>
              </a:rPr>
              <a:t>Model Performance Metrics</a:t>
            </a:r>
            <a:endParaRPr lang="en-US" sz="4200" dirty="0"/>
          </a:p>
        </p:txBody>
      </p:sp>
      <p:sp>
        <p:nvSpPr>
          <p:cNvPr id="4" name="Shape 1"/>
          <p:cNvSpPr/>
          <p:nvPr/>
        </p:nvSpPr>
        <p:spPr>
          <a:xfrm>
            <a:off x="793790" y="1634847"/>
            <a:ext cx="7556421" cy="1241346"/>
          </a:xfrm>
          <a:prstGeom prst="roundRect">
            <a:avLst>
              <a:gd name="adj" fmla="val 2604"/>
            </a:avLst>
          </a:prstGeom>
          <a:solidFill>
            <a:srgbClr val="EDEBE3"/>
          </a:solidFill>
          <a:ln/>
        </p:spPr>
        <p:txBody>
          <a:bodyPr/>
          <a:lstStyle/>
          <a:p>
            <a:endParaRPr lang="en-IN"/>
          </a:p>
        </p:txBody>
      </p:sp>
      <p:sp>
        <p:nvSpPr>
          <p:cNvPr id="5" name="Text 2"/>
          <p:cNvSpPr/>
          <p:nvPr/>
        </p:nvSpPr>
        <p:spPr>
          <a:xfrm>
            <a:off x="1009174" y="1850231"/>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Precision</a:t>
            </a:r>
            <a:endParaRPr lang="en-US" sz="2100" dirty="0"/>
          </a:p>
        </p:txBody>
      </p:sp>
      <p:sp>
        <p:nvSpPr>
          <p:cNvPr id="6" name="Text 3"/>
          <p:cNvSpPr/>
          <p:nvPr/>
        </p:nvSpPr>
        <p:spPr>
          <a:xfrm>
            <a:off x="1009174" y="2316004"/>
            <a:ext cx="7125653"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85.12% accuracy on identifying true positives</a:t>
            </a:r>
            <a:endParaRPr lang="en-US" sz="1650" dirty="0"/>
          </a:p>
        </p:txBody>
      </p:sp>
      <p:sp>
        <p:nvSpPr>
          <p:cNvPr id="7" name="Shape 4"/>
          <p:cNvSpPr/>
          <p:nvPr/>
        </p:nvSpPr>
        <p:spPr>
          <a:xfrm>
            <a:off x="793790" y="3091577"/>
            <a:ext cx="7556421" cy="1241346"/>
          </a:xfrm>
          <a:prstGeom prst="roundRect">
            <a:avLst>
              <a:gd name="adj" fmla="val 2604"/>
            </a:avLst>
          </a:prstGeom>
          <a:solidFill>
            <a:srgbClr val="EDEBE3"/>
          </a:solidFill>
          <a:ln/>
        </p:spPr>
        <p:txBody>
          <a:bodyPr/>
          <a:lstStyle/>
          <a:p>
            <a:endParaRPr lang="en-IN"/>
          </a:p>
        </p:txBody>
      </p:sp>
      <p:sp>
        <p:nvSpPr>
          <p:cNvPr id="8" name="Text 5"/>
          <p:cNvSpPr/>
          <p:nvPr/>
        </p:nvSpPr>
        <p:spPr>
          <a:xfrm>
            <a:off x="1009174" y="3306961"/>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Recall</a:t>
            </a:r>
            <a:endParaRPr lang="en-US" sz="2100" dirty="0"/>
          </a:p>
        </p:txBody>
      </p:sp>
      <p:sp>
        <p:nvSpPr>
          <p:cNvPr id="9" name="Text 6"/>
          <p:cNvSpPr/>
          <p:nvPr/>
        </p:nvSpPr>
        <p:spPr>
          <a:xfrm>
            <a:off x="1009174" y="3772733"/>
            <a:ext cx="7125653"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82.12% sensitivity to detect actual deception cases</a:t>
            </a:r>
            <a:endParaRPr lang="en-US" sz="1650" dirty="0"/>
          </a:p>
        </p:txBody>
      </p:sp>
      <p:sp>
        <p:nvSpPr>
          <p:cNvPr id="10" name="Shape 7"/>
          <p:cNvSpPr/>
          <p:nvPr/>
        </p:nvSpPr>
        <p:spPr>
          <a:xfrm>
            <a:off x="793790" y="4548307"/>
            <a:ext cx="7556421" cy="1241346"/>
          </a:xfrm>
          <a:prstGeom prst="roundRect">
            <a:avLst>
              <a:gd name="adj" fmla="val 2604"/>
            </a:avLst>
          </a:prstGeom>
          <a:solidFill>
            <a:srgbClr val="EDEBE3"/>
          </a:solidFill>
          <a:ln/>
        </p:spPr>
        <p:txBody>
          <a:bodyPr/>
          <a:lstStyle/>
          <a:p>
            <a:endParaRPr lang="en-IN"/>
          </a:p>
        </p:txBody>
      </p:sp>
      <p:sp>
        <p:nvSpPr>
          <p:cNvPr id="11" name="Text 8"/>
          <p:cNvSpPr/>
          <p:nvPr/>
        </p:nvSpPr>
        <p:spPr>
          <a:xfrm>
            <a:off x="1009174" y="4763691"/>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F1-Score</a:t>
            </a:r>
            <a:endParaRPr lang="en-US" sz="2100" dirty="0"/>
          </a:p>
        </p:txBody>
      </p:sp>
      <p:sp>
        <p:nvSpPr>
          <p:cNvPr id="12" name="Text 9"/>
          <p:cNvSpPr/>
          <p:nvPr/>
        </p:nvSpPr>
        <p:spPr>
          <a:xfrm>
            <a:off x="1009174" y="5229463"/>
            <a:ext cx="7125653" cy="344805"/>
          </a:xfrm>
          <a:prstGeom prst="rect">
            <a:avLst/>
          </a:prstGeom>
          <a:noFill/>
          <a:ln/>
        </p:spPr>
        <p:txBody>
          <a:bodyPr wrap="non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Balanced 83.98% measure of precision and recall</a:t>
            </a:r>
            <a:endParaRPr lang="en-US" sz="1650" dirty="0"/>
          </a:p>
        </p:txBody>
      </p:sp>
      <p:sp>
        <p:nvSpPr>
          <p:cNvPr id="13" name="Shape 10"/>
          <p:cNvSpPr/>
          <p:nvPr/>
        </p:nvSpPr>
        <p:spPr>
          <a:xfrm>
            <a:off x="793790" y="6005036"/>
            <a:ext cx="7556421" cy="1586151"/>
          </a:xfrm>
          <a:prstGeom prst="roundRect">
            <a:avLst>
              <a:gd name="adj" fmla="val 2038"/>
            </a:avLst>
          </a:prstGeom>
          <a:solidFill>
            <a:srgbClr val="EDEBE3"/>
          </a:solidFill>
          <a:ln/>
        </p:spPr>
        <p:txBody>
          <a:bodyPr/>
          <a:lstStyle/>
          <a:p>
            <a:endParaRPr lang="en-IN"/>
          </a:p>
        </p:txBody>
      </p:sp>
      <p:sp>
        <p:nvSpPr>
          <p:cNvPr id="14" name="Text 11"/>
          <p:cNvSpPr/>
          <p:nvPr/>
        </p:nvSpPr>
        <p:spPr>
          <a:xfrm>
            <a:off x="1009174" y="6220420"/>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161613"/>
                </a:solidFill>
                <a:latin typeface="DM Sans Medium" pitchFamily="34" charset="0"/>
                <a:ea typeface="DM Sans Medium" pitchFamily="34" charset="-122"/>
                <a:cs typeface="DM Sans Medium" pitchFamily="34" charset="-120"/>
              </a:rPr>
              <a:t>Validation</a:t>
            </a:r>
            <a:endParaRPr lang="en-US" sz="2100" dirty="0"/>
          </a:p>
        </p:txBody>
      </p:sp>
      <p:sp>
        <p:nvSpPr>
          <p:cNvPr id="15" name="Text 12"/>
          <p:cNvSpPr/>
          <p:nvPr/>
        </p:nvSpPr>
        <p:spPr>
          <a:xfrm>
            <a:off x="1009174" y="6686193"/>
            <a:ext cx="7125653" cy="689610"/>
          </a:xfrm>
          <a:prstGeom prst="rect">
            <a:avLst/>
          </a:prstGeom>
          <a:noFill/>
          <a:ln/>
        </p:spPr>
        <p:txBody>
          <a:bodyPr wrap="square" lIns="0" tIns="0" rIns="0" bIns="0" rtlCol="0" anchor="t"/>
          <a:lstStyle/>
          <a:p>
            <a:pPr marL="0" indent="0" algn="l">
              <a:lnSpc>
                <a:spcPts val="2700"/>
              </a:lnSpc>
              <a:buNone/>
            </a:pPr>
            <a:r>
              <a:rPr lang="en-US" sz="1650" dirty="0">
                <a:solidFill>
                  <a:srgbClr val="161613"/>
                </a:solidFill>
                <a:latin typeface="Inter" pitchFamily="34" charset="0"/>
                <a:ea typeface="Inter" pitchFamily="34" charset="-122"/>
                <a:cs typeface="Inter" pitchFamily="34" charset="-120"/>
              </a:rPr>
              <a:t>No uncertain predictions in real-time testing indicate confident decision-making.</a:t>
            </a:r>
            <a:endParaRPr lang="en-US" sz="1650" dirty="0"/>
          </a:p>
        </p:txBody>
      </p:sp>
      <p:pic>
        <p:nvPicPr>
          <p:cNvPr id="17" name="Picture 16" descr="A diagram of a confusion matrix&#10;&#10;AI-generated content may be incorrect.">
            <a:extLst>
              <a:ext uri="{FF2B5EF4-FFF2-40B4-BE49-F238E27FC236}">
                <a16:creationId xmlns:a16="http://schemas.microsoft.com/office/drawing/2014/main" id="{618A0E61-531B-BB04-2F61-02888549F769}"/>
              </a:ext>
            </a:extLst>
          </p:cNvPr>
          <p:cNvPicPr>
            <a:picLocks noChangeAspect="1"/>
          </p:cNvPicPr>
          <p:nvPr/>
        </p:nvPicPr>
        <p:blipFill>
          <a:blip r:embed="rId4"/>
          <a:stretch>
            <a:fillRect/>
          </a:stretch>
        </p:blipFill>
        <p:spPr>
          <a:xfrm>
            <a:off x="9536720" y="197333"/>
            <a:ext cx="4700960" cy="3917467"/>
          </a:xfrm>
          <a:prstGeom prst="rect">
            <a:avLst/>
          </a:prstGeom>
        </p:spPr>
      </p:pic>
      <p:pic>
        <p:nvPicPr>
          <p:cNvPr id="19" name="Picture 18" descr="A diagram of a confusion matrix&#10;&#10;AI-generated content may be incorrect.">
            <a:extLst>
              <a:ext uri="{FF2B5EF4-FFF2-40B4-BE49-F238E27FC236}">
                <a16:creationId xmlns:a16="http://schemas.microsoft.com/office/drawing/2014/main" id="{B6CB62F0-6F77-F988-7966-DC5CD7D5DCB1}"/>
              </a:ext>
            </a:extLst>
          </p:cNvPr>
          <p:cNvPicPr>
            <a:picLocks noChangeAspect="1"/>
          </p:cNvPicPr>
          <p:nvPr/>
        </p:nvPicPr>
        <p:blipFill>
          <a:blip r:embed="rId5"/>
          <a:stretch>
            <a:fillRect/>
          </a:stretch>
        </p:blipFill>
        <p:spPr>
          <a:xfrm>
            <a:off x="9144000" y="29999"/>
            <a:ext cx="5486411" cy="408753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92260"/>
            <a:ext cx="7505105" cy="708779"/>
          </a:xfrm>
          <a:prstGeom prst="rect">
            <a:avLst/>
          </a:prstGeom>
          <a:noFill/>
          <a:ln/>
        </p:spPr>
        <p:txBody>
          <a:bodyPr wrap="none" lIns="0" tIns="0" rIns="0" bIns="0" rtlCol="0" anchor="t"/>
          <a:lstStyle/>
          <a:p>
            <a:pPr marL="0" indent="0" algn="l">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Dynamic Thresholding Logic</a:t>
            </a:r>
            <a:endParaRPr lang="en-US" sz="4450" dirty="0"/>
          </a:p>
        </p:txBody>
      </p:sp>
      <p:sp>
        <p:nvSpPr>
          <p:cNvPr id="4" name="Shape 1"/>
          <p:cNvSpPr/>
          <p:nvPr/>
        </p:nvSpPr>
        <p:spPr>
          <a:xfrm>
            <a:off x="6280190" y="2941201"/>
            <a:ext cx="510302" cy="510302"/>
          </a:xfrm>
          <a:prstGeom prst="roundRect">
            <a:avLst>
              <a:gd name="adj" fmla="val 6667"/>
            </a:avLst>
          </a:prstGeom>
          <a:solidFill>
            <a:srgbClr val="EDEBE3"/>
          </a:solidFill>
          <a:ln/>
        </p:spPr>
        <p:txBody>
          <a:bodyPr/>
          <a:lstStyle/>
          <a:p>
            <a:endParaRPr lang="en-IN"/>
          </a:p>
        </p:txBody>
      </p:sp>
      <p:sp>
        <p:nvSpPr>
          <p:cNvPr id="5" name="Text 2"/>
          <p:cNvSpPr/>
          <p:nvPr/>
        </p:nvSpPr>
        <p:spPr>
          <a:xfrm>
            <a:off x="6365260" y="298370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7017306" y="3019068"/>
            <a:ext cx="2899410" cy="708660"/>
          </a:xfrm>
          <a:prstGeom prst="rect">
            <a:avLst/>
          </a:prstGeom>
          <a:noFill/>
          <a:ln/>
        </p:spPr>
        <p:txBody>
          <a:bodyPr wrap="squar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Speech Irregularities Components</a:t>
            </a:r>
            <a:endParaRPr lang="en-US" sz="2200" dirty="0"/>
          </a:p>
        </p:txBody>
      </p:sp>
      <p:sp>
        <p:nvSpPr>
          <p:cNvPr id="7" name="Text 4"/>
          <p:cNvSpPr/>
          <p:nvPr/>
        </p:nvSpPr>
        <p:spPr>
          <a:xfrm>
            <a:off x="7017306" y="3863816"/>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50% fillers, 25% pitch variance, 25% loudness RMS</a:t>
            </a:r>
            <a:endParaRPr lang="en-US" sz="1750" dirty="0"/>
          </a:p>
        </p:txBody>
      </p:sp>
      <p:sp>
        <p:nvSpPr>
          <p:cNvPr id="8" name="Shape 5"/>
          <p:cNvSpPr/>
          <p:nvPr/>
        </p:nvSpPr>
        <p:spPr>
          <a:xfrm>
            <a:off x="10200203" y="2941201"/>
            <a:ext cx="510302" cy="510302"/>
          </a:xfrm>
          <a:prstGeom prst="roundRect">
            <a:avLst>
              <a:gd name="adj" fmla="val 6667"/>
            </a:avLst>
          </a:prstGeom>
          <a:solidFill>
            <a:srgbClr val="EDEBE3"/>
          </a:solidFill>
          <a:ln/>
        </p:spPr>
        <p:txBody>
          <a:bodyPr/>
          <a:lstStyle/>
          <a:p>
            <a:endParaRPr lang="en-IN"/>
          </a:p>
        </p:txBody>
      </p:sp>
      <p:sp>
        <p:nvSpPr>
          <p:cNvPr id="9" name="Text 6"/>
          <p:cNvSpPr/>
          <p:nvPr/>
        </p:nvSpPr>
        <p:spPr>
          <a:xfrm>
            <a:off x="10285274" y="298370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0937319" y="301906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Truth Threshold</a:t>
            </a:r>
            <a:endParaRPr lang="en-US" sz="2200" dirty="0"/>
          </a:p>
        </p:txBody>
      </p:sp>
      <p:sp>
        <p:nvSpPr>
          <p:cNvPr id="11" name="Text 8"/>
          <p:cNvSpPr/>
          <p:nvPr/>
        </p:nvSpPr>
        <p:spPr>
          <a:xfrm>
            <a:off x="10937319" y="3509486"/>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Prediction score &gt; 0.6 minus 0.2 times speech irregularities</a:t>
            </a:r>
            <a:endParaRPr lang="en-US" sz="1750" dirty="0"/>
          </a:p>
        </p:txBody>
      </p:sp>
      <p:sp>
        <p:nvSpPr>
          <p:cNvPr id="12" name="Shape 9"/>
          <p:cNvSpPr/>
          <p:nvPr/>
        </p:nvSpPr>
        <p:spPr>
          <a:xfrm>
            <a:off x="6280190" y="5406152"/>
            <a:ext cx="510302" cy="510302"/>
          </a:xfrm>
          <a:prstGeom prst="roundRect">
            <a:avLst>
              <a:gd name="adj" fmla="val 6667"/>
            </a:avLst>
          </a:prstGeom>
          <a:solidFill>
            <a:srgbClr val="EDEBE3"/>
          </a:solidFill>
          <a:ln/>
        </p:spPr>
        <p:txBody>
          <a:bodyPr/>
          <a:lstStyle/>
          <a:p>
            <a:endParaRPr lang="en-IN"/>
          </a:p>
        </p:txBody>
      </p:sp>
      <p:sp>
        <p:nvSpPr>
          <p:cNvPr id="13" name="Text 10"/>
          <p:cNvSpPr/>
          <p:nvPr/>
        </p:nvSpPr>
        <p:spPr>
          <a:xfrm>
            <a:off x="6365260" y="544865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7017306" y="548401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Lie Threshold</a:t>
            </a:r>
            <a:endParaRPr lang="en-US" sz="2200" dirty="0"/>
          </a:p>
        </p:txBody>
      </p:sp>
      <p:sp>
        <p:nvSpPr>
          <p:cNvPr id="15" name="Text 12"/>
          <p:cNvSpPr/>
          <p:nvPr/>
        </p:nvSpPr>
        <p:spPr>
          <a:xfrm>
            <a:off x="7017306" y="5974437"/>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Prediction score &lt; 0.4 minus 0.2 times speech irregularities</a:t>
            </a:r>
            <a:endParaRPr lang="en-US" sz="1750" dirty="0"/>
          </a:p>
        </p:txBody>
      </p:sp>
      <p:sp>
        <p:nvSpPr>
          <p:cNvPr id="16" name="Rectangle 15">
            <a:extLst>
              <a:ext uri="{FF2B5EF4-FFF2-40B4-BE49-F238E27FC236}">
                <a16:creationId xmlns:a16="http://schemas.microsoft.com/office/drawing/2014/main" id="{9D0AF2AB-DF50-846C-5990-047841D93D88}"/>
              </a:ext>
            </a:extLst>
          </p:cNvPr>
          <p:cNvSpPr/>
          <p:nvPr/>
        </p:nvSpPr>
        <p:spPr>
          <a:xfrm>
            <a:off x="12825046" y="7737231"/>
            <a:ext cx="1688123" cy="386861"/>
          </a:xfrm>
          <a:prstGeom prst="rect">
            <a:avLst/>
          </a:prstGeom>
          <a:solidFill>
            <a:schemeClr val="accent3">
              <a:lumMod val="20000"/>
              <a:lumOff val="8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ADD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TotalTime>
  <Words>484</Words>
  <Application>Microsoft Office PowerPoint</Application>
  <PresentationFormat>Custom</PresentationFormat>
  <Paragraphs>104</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DM Sans Medium</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SWASTIKA</cp:lastModifiedBy>
  <cp:revision>3</cp:revision>
  <dcterms:created xsi:type="dcterms:W3CDTF">2025-05-08T05:50:56Z</dcterms:created>
  <dcterms:modified xsi:type="dcterms:W3CDTF">2025-05-08T06:15:50Z</dcterms:modified>
</cp:coreProperties>
</file>